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8" r:id="rId3"/>
    <p:sldId id="259" r:id="rId4"/>
    <p:sldId id="262" r:id="rId5"/>
  </p:sldIdLst>
  <p:sldSz cx="6858000" cy="9906000" type="A4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FF9900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60"/>
  </p:normalViewPr>
  <p:slideViewPr>
    <p:cSldViewPr>
      <p:cViewPr>
        <p:scale>
          <a:sx n="80" d="100"/>
          <a:sy n="80" d="100"/>
        </p:scale>
        <p:origin x="-1722" y="20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71800" cy="497285"/>
          </a:xfrm>
          <a:prstGeom prst="rect">
            <a:avLst/>
          </a:prstGeom>
        </p:spPr>
        <p:txBody>
          <a:bodyPr vert="horz" lIns="95588" tIns="47793" rIns="95588" bIns="477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800" cy="497285"/>
          </a:xfrm>
          <a:prstGeom prst="rect">
            <a:avLst/>
          </a:prstGeom>
        </p:spPr>
        <p:txBody>
          <a:bodyPr vert="horz" lIns="95588" tIns="47793" rIns="95588" bIns="47793" rtlCol="0"/>
          <a:lstStyle>
            <a:lvl1pPr algn="r">
              <a:defRPr sz="1200"/>
            </a:lvl1pPr>
          </a:lstStyle>
          <a:p>
            <a:fld id="{B939ABA0-E6EE-4606-A33E-676AAF22A364}" type="datetimeFigureOut">
              <a:rPr kumimoji="1" lang="ja-JP" altLang="en-US" smtClean="0"/>
              <a:t>2018/11/8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36775" y="744538"/>
            <a:ext cx="2584450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8" tIns="47793" rIns="95588" bIns="477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724206"/>
            <a:ext cx="5486400" cy="4475560"/>
          </a:xfrm>
          <a:prstGeom prst="rect">
            <a:avLst/>
          </a:prstGeom>
        </p:spPr>
        <p:txBody>
          <a:bodyPr vert="horz" lIns="95588" tIns="47793" rIns="95588" bIns="4779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6678"/>
            <a:ext cx="2971800" cy="497285"/>
          </a:xfrm>
          <a:prstGeom prst="rect">
            <a:avLst/>
          </a:prstGeom>
        </p:spPr>
        <p:txBody>
          <a:bodyPr vert="horz" lIns="95588" tIns="47793" rIns="95588" bIns="477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5588" tIns="47793" rIns="95588" bIns="47793" rtlCol="0" anchor="b"/>
          <a:lstStyle>
            <a:lvl1pPr algn="r">
              <a:defRPr sz="1200"/>
            </a:lvl1pPr>
          </a:lstStyle>
          <a:p>
            <a:fld id="{00F030BD-528D-4524-94D6-9A2C35BC93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9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2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85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17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79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60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2018/11/8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93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2018/11/8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77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2018/11/8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4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2018/11/8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80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2018/11/8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49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3FF-660A-4642-9DDC-846C882F899C}" type="datetimeFigureOut">
              <a:rPr kumimoji="1" lang="ja-JP" altLang="en-US" smtClean="0"/>
              <a:t>2018/11/8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11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93FF-660A-4642-9DDC-846C882F899C}" type="datetimeFigureOut">
              <a:rPr kumimoji="1" lang="ja-JP" altLang="en-US" smtClean="0"/>
              <a:t>2018/11/8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3802-CF1C-4347-9563-F73F2B145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08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吹き出し 30"/>
          <p:cNvSpPr/>
          <p:nvPr/>
        </p:nvSpPr>
        <p:spPr>
          <a:xfrm>
            <a:off x="5270557" y="711559"/>
            <a:ext cx="1442739" cy="637180"/>
          </a:xfrm>
          <a:prstGeom prst="wedgeRoundRectCallout">
            <a:avLst>
              <a:gd name="adj1" fmla="val -15264"/>
              <a:gd name="adj2" fmla="val 88275"/>
              <a:gd name="adj3" fmla="val 16667"/>
            </a:avLst>
          </a:prstGeom>
          <a:solidFill>
            <a:srgbClr val="FFFF00">
              <a:alpha val="3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75079" y="6188717"/>
            <a:ext cx="6502480" cy="40011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75079" y="1205046"/>
            <a:ext cx="5032530" cy="41486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229362" y="3656856"/>
            <a:ext cx="2389439" cy="2404045"/>
          </a:xfrm>
          <a:prstGeom prst="roundRect">
            <a:avLst>
              <a:gd name="adj" fmla="val 11156"/>
            </a:avLst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5012" y="1596746"/>
            <a:ext cx="53127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山口市阿東地域にある長門峡梨組合が栽培するナシです。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明治時代に栽培の始まった歴史ある産地で、国の名勝に指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4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定されて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いる渓谷「長門峡」が組合名の由来です。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青ナシの二十世紀を中心に、豊水、幸水等の赤ナシも栽培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しています。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昼夜の寒暖差を活かした、糖度の高いナシづくりが特徴です。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1" y="3167137"/>
            <a:ext cx="3749153" cy="304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86070" y="26637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山口市阿東</a:t>
            </a:r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でナシ</a:t>
            </a:r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を作りませんか？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6376" y="657062"/>
            <a:ext cx="4971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～長門峡梨 新規栽培者募集～</a:t>
            </a:r>
            <a:endParaRPr kumimoji="1"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0832" y="617152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阿東ってこんな所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362713" y="3673938"/>
            <a:ext cx="2256088" cy="23698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長門峡梨組合</a:t>
            </a:r>
            <a:r>
              <a:rPr lang="ja-JP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概要</a:t>
            </a:r>
            <a:endParaRPr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（平成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年度）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組合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員数；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栽培面積；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7.4ha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生産量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；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155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販売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組合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直売所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観光もぎとり</a:t>
            </a:r>
          </a:p>
          <a:p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贈答</a:t>
            </a:r>
          </a:p>
          <a:p>
            <a:r>
              <a:rPr lang="ja-JP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市場出荷　など</a:t>
            </a:r>
            <a:endParaRPr lang="ja-JP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10082" y="1227414"/>
            <a:ext cx="2172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長門峡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梨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とは</a:t>
            </a:r>
            <a:r>
              <a:rPr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8576" y="6588827"/>
            <a:ext cx="657472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山口市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阿東地域は、山口県の北東部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、中国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山地の西端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に位置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、標高は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300</a:t>
            </a: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500m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</a:t>
            </a: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年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平均気温約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13℃</a:t>
            </a:r>
            <a:r>
              <a:rPr lang="ja-JP" altLang="en-US" sz="1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年間降水量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1,600mm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で、夏期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は比較的冷涼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気象です。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冬季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は気温が低く、積雪する場合もあります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8804" y="523693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ちょうもんきょう</a:t>
            </a:r>
            <a:endParaRPr kumimoji="1" lang="ja-JP" altLang="en-US" sz="1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210082" y="7689304"/>
            <a:ext cx="3029783" cy="2082976"/>
            <a:chOff x="260428" y="7654234"/>
            <a:chExt cx="3029783" cy="2082976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28" y="7654234"/>
              <a:ext cx="3029783" cy="2082976"/>
            </a:xfrm>
            <a:prstGeom prst="rect">
              <a:avLst/>
            </a:prstGeom>
            <a:ln w="12700">
              <a:solidFill>
                <a:srgbClr val="008000"/>
              </a:solidFill>
            </a:ln>
          </p:spPr>
        </p:pic>
        <p:sp>
          <p:nvSpPr>
            <p:cNvPr id="22" name="正方形/長方形 21"/>
            <p:cNvSpPr/>
            <p:nvPr/>
          </p:nvSpPr>
          <p:spPr>
            <a:xfrm>
              <a:off x="1194879" y="8228205"/>
              <a:ext cx="498644" cy="287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萩市</a:t>
              </a:r>
              <a:endPara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859176" y="7899251"/>
              <a:ext cx="810296" cy="287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津和野町</a:t>
              </a:r>
              <a:endPara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545649" y="8607636"/>
              <a:ext cx="1225832" cy="3516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山口市阿東</a:t>
              </a:r>
              <a:endPara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 flipH="1" flipV="1">
              <a:off x="1829392" y="8375379"/>
              <a:ext cx="120682" cy="243264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294039"/>
              </p:ext>
            </p:extLst>
          </p:nvPr>
        </p:nvGraphicFramePr>
        <p:xfrm>
          <a:off x="3335062" y="7689303"/>
          <a:ext cx="3289880" cy="211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093"/>
                <a:gridCol w="1853395"/>
                <a:gridCol w="685392"/>
              </a:tblGrid>
              <a:tr h="220645">
                <a:tc rowSpan="4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教育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環境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400" b="0" kern="100" dirty="0" smtClean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保育園</a:t>
                      </a:r>
                      <a:endParaRPr lang="ja-JP" altLang="ja-JP" sz="1400" b="0" kern="100" dirty="0" smtClean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</a:t>
                      </a:r>
                      <a:r>
                        <a:rPr lang="ja-JP" altLang="ja-JP" sz="1400" b="0" kern="100" dirty="0" smtClean="0"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園</a:t>
                      </a:r>
                      <a:endParaRPr lang="ja-JP" altLang="ja-JP" sz="1400" b="0" kern="100" dirty="0" smtClean="0"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0645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3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小学校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校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0645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3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中学校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校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0645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3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高等学校</a:t>
                      </a:r>
                      <a:r>
                        <a:rPr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分校</a:t>
                      </a:r>
                      <a:r>
                        <a:rPr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校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539"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医療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機関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病院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５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か所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241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3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うち小児科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か所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539">
                <a:tc row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買い物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コンビニエンスストア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店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539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3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スーパー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店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539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3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ホームセンター</a:t>
                      </a:r>
                      <a:endParaRPr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</a:t>
                      </a:r>
                      <a:r>
                        <a:rPr lang="ja-JP" altLang="ja-JP" sz="14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店</a:t>
                      </a:r>
                      <a:endParaRPr lang="ja-JP" altLang="ja-JP" sz="14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9525" marR="9525" marT="10319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5125854" y="2739613"/>
            <a:ext cx="17321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kumimoji="1" lang="ja-JP" altLang="en-US" sz="11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長門峡梨組合</a:t>
            </a:r>
            <a:endParaRPr kumimoji="1" lang="en-US" altLang="ja-JP" sz="1100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ts val="1200"/>
              </a:lnSpc>
            </a:pPr>
            <a:r>
              <a:rPr kumimoji="1" lang="ja-JP" altLang="en-US" sz="11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マスコット</a:t>
            </a:r>
            <a:endParaRPr kumimoji="1" lang="en-US" altLang="ja-JP" sz="1100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ts val="1200"/>
              </a:lnSpc>
            </a:pPr>
            <a:r>
              <a:rPr kumimoji="1" lang="ja-JP" altLang="en-US" sz="1100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キャラクター</a:t>
            </a:r>
            <a:endParaRPr kumimoji="1" lang="en-US" altLang="ja-JP" sz="1100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b="1" dirty="0" smtClean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「なし丸くん」</a:t>
            </a:r>
            <a:endParaRPr kumimoji="1" lang="ja-JP" altLang="en-US" sz="1600" b="1" dirty="0">
              <a:solidFill>
                <a:srgbClr val="00206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308889" y="768539"/>
            <a:ext cx="1467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いっしょ</a:t>
            </a:r>
            <a:r>
              <a:rPr lang="ja-JP" altLang="en-US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endParaRPr lang="en-US" altLang="ja-JP" sz="1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ナシをつくろう！</a:t>
            </a:r>
            <a:endParaRPr lang="ja-JP" altLang="en-US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5257456" y="1496616"/>
            <a:ext cx="1525944" cy="1161160"/>
            <a:chOff x="5151695" y="1391987"/>
            <a:chExt cx="1607699" cy="1149504"/>
          </a:xfrm>
        </p:grpSpPr>
        <p:sp>
          <p:nvSpPr>
            <p:cNvPr id="13" name="正方形/長方形 12"/>
            <p:cNvSpPr/>
            <p:nvPr/>
          </p:nvSpPr>
          <p:spPr>
            <a:xfrm>
              <a:off x="5661026" y="1691680"/>
              <a:ext cx="648294" cy="158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695" y="1391987"/>
              <a:ext cx="1607699" cy="1149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8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64431" y="7428059"/>
            <a:ext cx="6521377" cy="40011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49163" y="133220"/>
            <a:ext cx="6536645" cy="40011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4431" y="116740"/>
            <a:ext cx="257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経営事例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9163" y="7891900"/>
            <a:ext cx="65939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ナシ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が好きな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方で、就農後長きに渡り、ナシ栽培を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続けていただける方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棚面の作業が中心となるため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、長時間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手を挙げたま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まの作業が苦にならない方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組合活動に積極的に参加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していただける方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経営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が安定するまでの間の生活資金を確保できる方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431" y="7428059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求める人材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11" y="712531"/>
            <a:ext cx="2965219" cy="241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3578610" y="2802866"/>
            <a:ext cx="306329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3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二十世紀梨の古木、通称「</a:t>
            </a:r>
            <a:r>
              <a:rPr lang="en-US" altLang="ja-JP" sz="13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lang="ja-JP" altLang="en-US" sz="13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年梨」</a:t>
            </a:r>
            <a:endParaRPr lang="en-US" altLang="ja-JP" sz="13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240165"/>
              </p:ext>
            </p:extLst>
          </p:nvPr>
        </p:nvGraphicFramePr>
        <p:xfrm>
          <a:off x="3587209" y="3368824"/>
          <a:ext cx="2995608" cy="2570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424"/>
                <a:gridCol w="1656184"/>
              </a:tblGrid>
              <a:tr h="389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機械・施設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用途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ナシ棚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ナシの枝や果実を支えるためのもの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ｽﾋﾟｰﾄﾞｽﾌﾟﾚｰﾔｰ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防除機械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ﾊﾝﾏｰﾅｲﾌﾓｱ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除草機械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軽トラック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果実、資材等運搬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採葯器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交配用花粉採取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開葯器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〃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835513"/>
              </p:ext>
            </p:extLst>
          </p:nvPr>
        </p:nvGraphicFramePr>
        <p:xfrm>
          <a:off x="231175" y="1667608"/>
          <a:ext cx="3222837" cy="4278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87"/>
                <a:gridCol w="1022966"/>
                <a:gridCol w="1656184"/>
              </a:tblGrid>
              <a:tr h="36909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出荷量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(kg)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15,400</a:t>
                      </a:r>
                    </a:p>
                  </a:txBody>
                  <a:tcPr marT="49530" marB="495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638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販売単価</a:t>
                      </a:r>
                      <a:endParaRPr kumimoji="1" lang="en-US" altLang="ja-JP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  (</a:t>
                      </a: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円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/kg)</a:t>
                      </a: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    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○組合共販</a:t>
                      </a:r>
                      <a:endParaRPr kumimoji="1" lang="en-US" altLang="ja-JP" sz="14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二十世紀；</a:t>
                      </a: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赤ナシ  </a:t>
                      </a:r>
                      <a:r>
                        <a:rPr kumimoji="1" lang="ja-JP" altLang="en-US" sz="1400" baseline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；</a:t>
                      </a: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○個人販売；</a:t>
                      </a: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600</a:t>
                      </a:r>
                    </a:p>
                  </a:txBody>
                  <a:tcPr marT="49530" marB="495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87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粗収益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円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ja-JP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T="49530" marB="4953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7,854,000</a:t>
                      </a:r>
                    </a:p>
                  </a:txBody>
                  <a:tcPr marT="49530" marB="4953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9903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経費</a:t>
                      </a: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</a:t>
                      </a: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肥料費</a:t>
                      </a:r>
                    </a:p>
                  </a:txBody>
                  <a:tcPr marL="9525" marR="9525" marT="103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269,500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903">
                <a:tc vMerge="1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農業薬剤費</a:t>
                      </a:r>
                    </a:p>
                  </a:txBody>
                  <a:tcPr marL="9525" marR="9525" marT="103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471,800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903">
                <a:tc vMerge="1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諸材料費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461,650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903">
                <a:tc vMerge="1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雇用労賃</a:t>
                      </a:r>
                    </a:p>
                  </a:txBody>
                  <a:tcPr marL="9525" marR="9525" marT="103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208,250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903">
                <a:tc vMerge="1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減価償却費</a:t>
                      </a:r>
                    </a:p>
                  </a:txBody>
                  <a:tcPr marL="9525" marR="9525" marT="103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1,160,950</a:t>
                      </a:r>
                    </a:p>
                  </a:txBody>
                  <a:tcPr marL="9525" marR="9525" marT="10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903">
                <a:tc vMerge="1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出荷経費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942,200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599">
                <a:tc vMerge="1">
                  <a:txBody>
                    <a:bodyPr/>
                    <a:lstStyle/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その他経費</a:t>
                      </a:r>
                    </a:p>
                  </a:txBody>
                  <a:tcPr marL="9525" marR="9525" marT="1031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868,350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10319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873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所得</a:t>
                      </a: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</a:t>
                      </a: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endParaRPr kumimoji="1" lang="ja-JP" altLang="en-US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T="49530" marB="4953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4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3,471,300</a:t>
                      </a:r>
                    </a:p>
                  </a:txBody>
                  <a:tcPr marT="49530" marB="4953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128681" y="533330"/>
            <a:ext cx="36343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年後の所得目標；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350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　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栽培面積；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70a</a:t>
            </a: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（二十世紀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35a</a:t>
            </a:r>
            <a:r>
              <a:rPr kumimoji="1" lang="ja-JP" altLang="en-US" sz="14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赤ナシ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35a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労働力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名＋袋かけ時雇用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　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4619237" y="7862176"/>
            <a:ext cx="2022663" cy="582668"/>
          </a:xfrm>
          <a:prstGeom prst="wedgeRoundRectCallout">
            <a:avLst>
              <a:gd name="adj1" fmla="val -9227"/>
              <a:gd name="adj2" fmla="val 76012"/>
              <a:gd name="adj3" fmla="val 16667"/>
            </a:avLst>
          </a:prstGeom>
          <a:solidFill>
            <a:srgbClr val="FFFF00">
              <a:alpha val="3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79066" y="7891900"/>
            <a:ext cx="2146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分からないことがあったらなんでも聞いてね！</a:t>
            </a:r>
            <a:endParaRPr lang="ja-JP" altLang="en-US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4941168" y="8474446"/>
            <a:ext cx="1525944" cy="1161160"/>
            <a:chOff x="5151695" y="1391987"/>
            <a:chExt cx="1607699" cy="1149504"/>
          </a:xfrm>
        </p:grpSpPr>
        <p:sp>
          <p:nvSpPr>
            <p:cNvPr id="23" name="正方形/長方形 22"/>
            <p:cNvSpPr/>
            <p:nvPr/>
          </p:nvSpPr>
          <p:spPr>
            <a:xfrm>
              <a:off x="5661026" y="1691680"/>
              <a:ext cx="648294" cy="158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695" y="1391987"/>
              <a:ext cx="1607699" cy="114950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7" y="6105128"/>
            <a:ext cx="61626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2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35"/>
          <p:cNvSpPr/>
          <p:nvPr/>
        </p:nvSpPr>
        <p:spPr>
          <a:xfrm>
            <a:off x="166254" y="8281066"/>
            <a:ext cx="6543303" cy="40011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216345" y="6658176"/>
            <a:ext cx="3130755" cy="37815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40826" y="4327948"/>
            <a:ext cx="3130755" cy="37815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166257" y="139509"/>
            <a:ext cx="6519552" cy="40011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212425" y="639258"/>
            <a:ext cx="3130755" cy="37815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3688" y="139509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就農までの流れ（例）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3971" y="648082"/>
            <a:ext cx="306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おためし研修（数日間）</a:t>
            </a: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1811" y="4313823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本研修（２年間）</a:t>
            </a:r>
            <a:endParaRPr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3971" y="6656182"/>
            <a:ext cx="328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就農（本研修終了後～）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9485" y="1017414"/>
            <a:ext cx="605472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「農業経験がない」、「ナシ栽培を一度体験してから考えたい」と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いう方のために、数日間のおためし研修を受け入れます。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受入条件は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のとおりです。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  時期；常時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内容；受入時期に応じた栽培管理（摘果、袋かけ、収穫・選果等）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日数；５～７日程度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52979" y="7075877"/>
            <a:ext cx="2885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先輩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農家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からナシ園を継承し、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経営を開始します。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3779" y="7880957"/>
            <a:ext cx="610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上記は例であり、就農希望者と相談しながら対応させていただきます。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410242" y="5132699"/>
            <a:ext cx="492221" cy="1089871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9464" y="8281066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研修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から就農までの支援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6878" y="8681176"/>
            <a:ext cx="669386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山口市や山口県山口農林水産事務所、その他関係機関が一体となって、研修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から就農まで支援します。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要件を満たせば、研修期間中や経営開始後に、農業次世代人材投資資金（年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間最大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150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万円）等の交付を受けることができます。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下矢印 28"/>
          <p:cNvSpPr/>
          <p:nvPr/>
        </p:nvSpPr>
        <p:spPr>
          <a:xfrm>
            <a:off x="410243" y="1203447"/>
            <a:ext cx="492221" cy="1089871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63948" y="4727373"/>
            <a:ext cx="5930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就農場所が決まれば、就農前に２年間の研修を行い、ナシ園経営に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必要な知識、技術の習得を目指します。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１年目は山口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県立農業大学校で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、農業経営に必要な専門知識や栽培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技術を学びます。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２年目は先輩農家の下で、ナシの生産から販売までを実践的に学び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ます。また、研修期間中に先輩農家や地域との関係づくりを行い、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円滑な就農を目指します。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216344" y="2540686"/>
            <a:ext cx="3130755" cy="37815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1811" y="2518731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継承可能な園地の紹介 　</a:t>
            </a:r>
            <a:endParaRPr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>
            <a:off x="410244" y="3074747"/>
            <a:ext cx="492221" cy="1089871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52979" y="2996434"/>
            <a:ext cx="58774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おためし研修の結果、阿東地域でナシ栽培を希望される方に対し、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継承可能な園地の紹介を行います。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 先輩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農家の園地を継承することで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、就農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直後から所得を得ること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できます。また、園地とともに施設や機械もあわせて継承すること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で、就農時の初期投資を減らすことができます。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3670878" y="6464541"/>
            <a:ext cx="1311495" cy="1326661"/>
          </a:xfrm>
          <a:prstGeom prst="wedgeRoundRectCallout">
            <a:avLst>
              <a:gd name="adj1" fmla="val 70891"/>
              <a:gd name="adj2" fmla="val 6035"/>
              <a:gd name="adj3" fmla="val 16667"/>
            </a:avLst>
          </a:prstGeom>
          <a:solidFill>
            <a:srgbClr val="FFFF00">
              <a:alpha val="3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736225" y="6543095"/>
            <a:ext cx="14002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ナシ園経営を</a:t>
            </a:r>
            <a:endParaRPr lang="en-US" altLang="ja-JP" sz="1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始めた年から</a:t>
            </a:r>
            <a:endParaRPr lang="en-US" altLang="ja-JP" sz="1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すぐに収穫で</a:t>
            </a:r>
            <a:endParaRPr lang="en-US" altLang="ja-JP" sz="1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きるのが一番</a:t>
            </a:r>
            <a:endParaRPr lang="en-US" altLang="ja-JP" sz="1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r>
              <a:rPr lang="ja-JP" altLang="en-US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メリットだよ！</a:t>
            </a:r>
            <a:endParaRPr lang="en-US" altLang="ja-JP" sz="1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5063161" y="6444934"/>
            <a:ext cx="1525944" cy="1161160"/>
            <a:chOff x="5151695" y="1391987"/>
            <a:chExt cx="1607699" cy="1149504"/>
          </a:xfrm>
        </p:grpSpPr>
        <p:sp>
          <p:nvSpPr>
            <p:cNvPr id="40" name="正方形/長方形 39"/>
            <p:cNvSpPr/>
            <p:nvPr/>
          </p:nvSpPr>
          <p:spPr>
            <a:xfrm>
              <a:off x="5661026" y="1691680"/>
              <a:ext cx="648294" cy="158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695" y="1391987"/>
              <a:ext cx="1607699" cy="1149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62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178130" y="140844"/>
            <a:ext cx="6515282" cy="40011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74324" y="4523244"/>
            <a:ext cx="6479327" cy="3674410"/>
          </a:xfrm>
          <a:prstGeom prst="rect">
            <a:avLst/>
          </a:prstGeom>
          <a:solidFill>
            <a:srgbClr val="FFC00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74325" y="632520"/>
            <a:ext cx="6479327" cy="3674410"/>
          </a:xfrm>
          <a:prstGeom prst="rect">
            <a:avLst/>
          </a:prstGeom>
          <a:solidFill>
            <a:srgbClr val="92D05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985" y="140844"/>
            <a:ext cx="5400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新たにナシ栽培を始めた先輩就農者たち</a:t>
            </a:r>
            <a:endParaRPr kumimoji="1"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2865" y="6656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小原隆也さん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2276" y="457314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岡村正実さ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ん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08204" y="848544"/>
            <a:ext cx="4549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経歴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平成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年に山口県立農業大学校を卒業後、現地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で約２年間の研修を受け、平成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年に就農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就農のきっかけ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将来、果樹園経営をしたいと考え、農業大学校の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果樹専攻に進学しました。農大では野菜も勉強し、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研修を受けたりもしましたが、やはり果樹が一番魅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力的であり、中でもナシ栽培を一生の仕事として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やっていきたいと考えました。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77122" y="4891316"/>
            <a:ext cx="42828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経歴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阿東出身。平成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27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年から２年間の研修を受け、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平成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年に就農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就農のきっかけ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ナシ農家の減少が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進む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生まれ育った地元の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特産である長門峡梨を守りたいと考え、就農を決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意しました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　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73325" y="8334940"/>
            <a:ext cx="3480326" cy="1323439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＜問い合わせ先＞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山口市</a:t>
            </a:r>
            <a:r>
              <a:rPr lang="ja-JP" altLang="en-US" sz="1600" dirty="0"/>
              <a:t>経済</a:t>
            </a:r>
            <a:r>
              <a:rPr lang="ja-JP" altLang="en-US" sz="1600" dirty="0" smtClean="0"/>
              <a:t>産業部農林政策課　</a:t>
            </a:r>
            <a:endParaRPr lang="en-US" altLang="ja-JP" sz="1600" dirty="0" smtClean="0"/>
          </a:p>
          <a:p>
            <a:r>
              <a:rPr lang="ja-JP" altLang="en-US" sz="1600" dirty="0" smtClean="0"/>
              <a:t>　</a:t>
            </a:r>
            <a:r>
              <a:rPr kumimoji="1" lang="en-US" altLang="ja-JP" sz="1600" dirty="0" smtClean="0"/>
              <a:t>TEL:083-934-2891   FAX:083-934-2651</a:t>
            </a:r>
            <a:endParaRPr lang="en-US" altLang="ja-JP" sz="1600" dirty="0" smtClean="0"/>
          </a:p>
          <a:p>
            <a:r>
              <a:rPr lang="ja-JP" altLang="en-US" sz="1600" dirty="0"/>
              <a:t>山口県</a:t>
            </a:r>
            <a:r>
              <a:rPr kumimoji="1" lang="ja-JP" altLang="en-US" sz="1600" dirty="0" smtClean="0"/>
              <a:t>山口農林</a:t>
            </a:r>
            <a:r>
              <a:rPr lang="ja-JP" altLang="en-US" sz="1600" dirty="0" smtClean="0"/>
              <a:t>水産事務所農業部　　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en-US" altLang="ja-JP" sz="1600" dirty="0" smtClean="0"/>
              <a:t>TEL:083-922-5249   FAX:083-928-8860</a:t>
            </a:r>
            <a:endParaRPr kumimoji="1" lang="en-US" altLang="ja-JP" sz="1600" dirty="0" smtClean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6" y="5025008"/>
            <a:ext cx="1885899" cy="19988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0" y="1140642"/>
            <a:ext cx="1841302" cy="20247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正方形/長方形 20"/>
          <p:cNvSpPr/>
          <p:nvPr/>
        </p:nvSpPr>
        <p:spPr>
          <a:xfrm>
            <a:off x="152141" y="3206686"/>
            <a:ext cx="6470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就農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希望の方への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メッセージ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組合のみなさん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が園地の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購入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から栽培技術指導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まで丁寧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に面倒を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みてく</a:t>
            </a:r>
            <a:r>
              <a:rPr lang="ja-JP" altLang="en-US" sz="14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さり、安心して就農することができました。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みなさんも阿東地域で長門峡梨を作ってみませんか？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43421" y="7012940"/>
            <a:ext cx="64790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就農希望の方へのメッセージ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農家はサラリーマンと違い、全て自己責任となるため苦労は絶えませんが、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自分で考え、自分のペースで仕事ができるのが魅力です。手をかけた分、ナ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シの樹は必ず応えてくれるので、大変やりがいがあります。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ナシの好きな方、ともに長門峡梨を支えていきましょう。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877181" y="8389948"/>
            <a:ext cx="1296144" cy="836287"/>
            <a:chOff x="1830571" y="8443053"/>
            <a:chExt cx="1296144" cy="836287"/>
          </a:xfrm>
        </p:grpSpPr>
        <p:sp>
          <p:nvSpPr>
            <p:cNvPr id="7" name="角丸四角形吹き出し 6"/>
            <p:cNvSpPr/>
            <p:nvPr/>
          </p:nvSpPr>
          <p:spPr>
            <a:xfrm>
              <a:off x="1830571" y="8443053"/>
              <a:ext cx="1217690" cy="836287"/>
            </a:xfrm>
            <a:prstGeom prst="wedgeRoundRectCallout">
              <a:avLst>
                <a:gd name="adj1" fmla="val -72206"/>
                <a:gd name="adj2" fmla="val -3580"/>
                <a:gd name="adj3" fmla="val 16667"/>
              </a:avLst>
            </a:prstGeom>
            <a:solidFill>
              <a:srgbClr val="FFFF00">
                <a:alpha val="3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830571" y="8474163"/>
              <a:ext cx="129614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400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興味のある人</a:t>
              </a:r>
              <a:endParaRPr lang="en-US" altLang="ja-JP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r>
                <a:rPr lang="ja-JP" altLang="en-US" sz="1400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は連絡してね。</a:t>
              </a:r>
              <a:endParaRPr lang="en-US" altLang="ja-JP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r>
                <a:rPr lang="ja-JP" altLang="en-US" sz="1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待ってる</a:t>
              </a:r>
              <a:r>
                <a:rPr lang="ja-JP" altLang="en-US" sz="1400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よ</a:t>
              </a:r>
              <a:r>
                <a:rPr lang="ja-JP" altLang="en-US" sz="1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！</a:t>
              </a: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231387" y="8413083"/>
            <a:ext cx="1607699" cy="1245296"/>
            <a:chOff x="5151695" y="1391987"/>
            <a:chExt cx="1607699" cy="1149504"/>
          </a:xfrm>
        </p:grpSpPr>
        <p:sp>
          <p:nvSpPr>
            <p:cNvPr id="25" name="正方形/長方形 24"/>
            <p:cNvSpPr/>
            <p:nvPr/>
          </p:nvSpPr>
          <p:spPr>
            <a:xfrm>
              <a:off x="5661026" y="1691680"/>
              <a:ext cx="648294" cy="158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695" y="1391987"/>
              <a:ext cx="1607699" cy="1149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2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524</Words>
  <Application>Microsoft Office PowerPoint</Application>
  <PresentationFormat>A4 210 x 297 mm</PresentationFormat>
  <Paragraphs>186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山口県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山口県</dc:creator>
  <cp:lastModifiedBy>太田　万紀子</cp:lastModifiedBy>
  <cp:revision>244</cp:revision>
  <cp:lastPrinted>2018-06-29T02:29:54Z</cp:lastPrinted>
  <dcterms:created xsi:type="dcterms:W3CDTF">2018-05-18T00:33:49Z</dcterms:created>
  <dcterms:modified xsi:type="dcterms:W3CDTF">2018-11-08T00:23:17Z</dcterms:modified>
</cp:coreProperties>
</file>