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8" r:id="rId3"/>
    <p:sldId id="259" r:id="rId4"/>
    <p:sldId id="262" r:id="rId5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8000"/>
    <a:srgbClr val="003300"/>
    <a:srgbClr val="FF9900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3015" autoAdjust="0"/>
    <p:restoredTop sz="94660" autoAdjust="0"/>
  </p:normalViewPr>
  <p:slideViewPr>
    <p:cSldViewPr>
      <p:cViewPr>
        <p:scale>
          <a:sx n="70" d="100"/>
          <a:sy n="70" d="100"/>
        </p:scale>
        <p:origin x="-2394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787" cy="496968"/>
          </a:xfrm>
          <a:prstGeom prst="rect">
            <a:avLst/>
          </a:prstGeom>
        </p:spPr>
        <p:txBody>
          <a:bodyPr vert="horz" lIns="95254" tIns="47626" rIns="95254" bIns="476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7" cy="496968"/>
          </a:xfrm>
          <a:prstGeom prst="rect">
            <a:avLst/>
          </a:prstGeom>
        </p:spPr>
        <p:txBody>
          <a:bodyPr vert="horz" lIns="95254" tIns="47626" rIns="95254" bIns="47626" rtlCol="0"/>
          <a:lstStyle>
            <a:lvl1pPr algn="r">
              <a:defRPr sz="1200"/>
            </a:lvl1pPr>
          </a:lstStyle>
          <a:p>
            <a:fld id="{B939ABA0-E6EE-4606-A33E-676AAF22A364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6" rIns="95254" bIns="476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3"/>
          </a:xfrm>
          <a:prstGeom prst="rect">
            <a:avLst/>
          </a:prstGeom>
        </p:spPr>
        <p:txBody>
          <a:bodyPr vert="horz" lIns="95254" tIns="47626" rIns="95254" bIns="4762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7"/>
            <a:ext cx="2949787" cy="496968"/>
          </a:xfrm>
          <a:prstGeom prst="rect">
            <a:avLst/>
          </a:prstGeom>
        </p:spPr>
        <p:txBody>
          <a:bodyPr vert="horz" lIns="95254" tIns="47626" rIns="95254" bIns="476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8"/>
          </a:xfrm>
          <a:prstGeom prst="rect">
            <a:avLst/>
          </a:prstGeom>
        </p:spPr>
        <p:txBody>
          <a:bodyPr vert="horz" lIns="95254" tIns="47626" rIns="95254" bIns="47626" rtlCol="0" anchor="b"/>
          <a:lstStyle>
            <a:lvl1pPr algn="r">
              <a:defRPr sz="1200"/>
            </a:lvl1pPr>
          </a:lstStyle>
          <a:p>
            <a:fld id="{00F030BD-528D-4524-94D6-9A2C35BC9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85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17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79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0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3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77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4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4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1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93FF-660A-4642-9DDC-846C882F899C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08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1772816" y="9594358"/>
            <a:ext cx="5085184" cy="30777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アクセス：車で防府駅から約３０分、山口駅から約４０分 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229362" y="3656856"/>
            <a:ext cx="2483934" cy="2404045"/>
          </a:xfrm>
          <a:prstGeom prst="roundRect">
            <a:avLst>
              <a:gd name="adj" fmla="val 111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5012" y="1596746"/>
            <a:ext cx="5312704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徳地いちごの生産は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年以上の長い歴史</a:t>
            </a:r>
            <a:r>
              <a:rPr lang="ja-JP" altLang="en-US" sz="1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があり、早朝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より収穫したいちごをそのまま店頭販売する「朝採りいちご」を主なブランドとして、地元スーパーでも高く評価されています。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いちごは徳地地域における振興品目の一つであり、ベテラン生産者及び新規就農者（徳地チャレンジ農場出身）を中心に部会員が一丸となっていちご栽培を行っています。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24" y="26637"/>
            <a:ext cx="6833922" cy="5847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spc="-1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山口市</a:t>
            </a:r>
            <a:r>
              <a:rPr lang="ja-JP" altLang="en-US" sz="3200" spc="-1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徳地</a:t>
            </a:r>
            <a:r>
              <a:rPr lang="ja-JP" altLang="en-US" sz="3200" spc="-1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r>
              <a:rPr lang="ja-JP" altLang="en-US" sz="3200" spc="-15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いちご</a:t>
            </a:r>
            <a:r>
              <a:rPr kumimoji="1" lang="ja-JP" altLang="en-US" sz="3200" spc="-1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を作りませんか？</a:t>
            </a:r>
            <a:endParaRPr kumimoji="1" lang="ja-JP" altLang="en-US" sz="3200" spc="-1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6632" y="657062"/>
            <a:ext cx="6766596" cy="5232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～徳地いちご生産部会 新規栽培者募集～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576" y="6126336"/>
            <a:ext cx="2044149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徳地地区について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65104" y="3800872"/>
            <a:ext cx="2256089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徳地いちご生産部会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（平成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組合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員数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栽培面積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1.65ha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生産量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○販売金額：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5,000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○販売先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丸久（朝どり）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徳山青果市場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など</a:t>
            </a:r>
            <a:endParaRPr lang="ja-JP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8074" y="1213766"/>
            <a:ext cx="2156907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徳地いちごの特徴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8576" y="6486376"/>
            <a:ext cx="6574720" cy="7386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山口市徳地地区は山口県のほぼ中央に位置し、北に中国山地を背負い、南は瀬戸内海沿岸方面に続く地域にあり、総面積の８９％を山地が占めています。気候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年間平均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気温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℃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前後で、年間降雨量は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2,000mm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前後です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 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06632"/>
              </p:ext>
            </p:extLst>
          </p:nvPr>
        </p:nvGraphicFramePr>
        <p:xfrm>
          <a:off x="3335062" y="7460580"/>
          <a:ext cx="3289880" cy="208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093"/>
                <a:gridCol w="1853395"/>
                <a:gridCol w="685392"/>
              </a:tblGrid>
              <a:tr h="220645">
                <a:tc row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教育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環境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b="0" kern="100" dirty="0" smtClean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保育園</a:t>
                      </a:r>
                      <a:endParaRPr lang="ja-JP" altLang="ja-JP" sz="1400" b="0" kern="100" dirty="0" smtClean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lang="ja-JP" altLang="ja-JP" sz="1400" b="0" kern="100" dirty="0" smtClean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園</a:t>
                      </a:r>
                      <a:endParaRPr lang="ja-JP" altLang="ja-JP" sz="1400" b="0" kern="100" dirty="0" smtClean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64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小学校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校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64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中学校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校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64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高等学校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分校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校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778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医療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機関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病院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か所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買い物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コンビニエンスストア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店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スーパー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店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ホームセンター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店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5" r="100000">
                        <a14:foregroundMark x1="33633" y1="44539" x2="33633" y2="44539"/>
                        <a14:foregroundMark x1="29359" y1="49534" x2="29359" y2="49534"/>
                        <a14:foregroundMark x1="70529" y1="51228" x2="70529" y2="51228"/>
                        <a14:foregroundMark x1="75478" y1="45978" x2="75478" y2="45978"/>
                        <a14:foregroundMark x1="12373" y1="67909" x2="12373" y2="67909"/>
                        <a14:foregroundMark x1="44094" y1="93311" x2="44094" y2="93311"/>
                        <a14:foregroundMark x1="56130" y1="92718" x2="56130" y2="92718"/>
                        <a14:foregroundMark x1="90664" y1="69094" x2="90664" y2="69094"/>
                        <a14:foregroundMark x1="72778" y1="51566" x2="72778" y2="51566"/>
                        <a14:foregroundMark x1="72778" y1="46909" x2="72778" y2="46909"/>
                        <a14:foregroundMark x1="29359" y1="49196" x2="29359" y2="49196"/>
                        <a14:foregroundMark x1="29021" y1="50635" x2="30146" y2="47163"/>
                        <a14:foregroundMark x1="30934" y1="44200" x2="30934" y2="44200"/>
                        <a14:foregroundMark x1="36333" y1="47163" x2="36333" y2="47163"/>
                        <a14:foregroundMark x1="37570" y1="50974" x2="37570" y2="50974"/>
                        <a14:foregroundMark x1="79753" y1="54191" x2="79753" y2="54191"/>
                        <a14:foregroundMark x1="81777" y1="54784" x2="81777" y2="54784"/>
                        <a14:foregroundMark x1="80990" y1="52413" x2="80990" y2="52413"/>
                        <a14:foregroundMark x1="75141" y1="50974" x2="75141" y2="50974"/>
                        <a14:backgroundMark x1="53093" y1="10076" x2="53093" y2="10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91" y="1417890"/>
            <a:ext cx="1246696" cy="165618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7527578"/>
            <a:ext cx="3229345" cy="20667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2" y="3296816"/>
            <a:ext cx="3941802" cy="22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6147" y="6105128"/>
            <a:ext cx="6162675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年間作業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164431" y="7545288"/>
            <a:ext cx="6521377" cy="40011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1384" y="128464"/>
            <a:ext cx="6554424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経営事例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163" y="8009129"/>
            <a:ext cx="6593948" cy="169277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徳地地区に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居住し就農していただける方</a:t>
            </a:r>
          </a:p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夫婦で始められる方、大歓迎です</a:t>
            </a:r>
          </a:p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熱意を持っていちご栽培に取り組める方</a:t>
            </a:r>
          </a:p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徳地いちご生産部会の活動に積極的に参加していただける方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いちご栽培を開始するにあたり、ある程度の初期投資が必要となりますので、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経営が安定するまでの間の生活資金を確保できる方（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300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万円程度）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431" y="754528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求める人材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69861"/>
              </p:ext>
            </p:extLst>
          </p:nvPr>
        </p:nvGraphicFramePr>
        <p:xfrm>
          <a:off x="3573016" y="1667608"/>
          <a:ext cx="2995608" cy="356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424"/>
                <a:gridCol w="1656184"/>
              </a:tblGrid>
              <a:tr h="389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機械・施設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用途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軽トラック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出荷、資材運搬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動力噴霧器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防除機械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予冷庫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収穫後の傷み防止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パイプハウス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栽培用ハウス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高設ベンチ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栽培中の作業軽減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暖房機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ハウス内の暖房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電照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いちごの休眠防止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育苗ベンチ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育苗床のベンチアップ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潅水ポンプ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栽培中の潅水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53441"/>
              </p:ext>
            </p:extLst>
          </p:nvPr>
        </p:nvGraphicFramePr>
        <p:xfrm>
          <a:off x="231175" y="1667608"/>
          <a:ext cx="3222837" cy="36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87"/>
                <a:gridCol w="1022966"/>
                <a:gridCol w="1656184"/>
              </a:tblGrid>
              <a:tr h="36909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出荷量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(kg)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9,000</a:t>
                      </a:r>
                    </a:p>
                  </a:txBody>
                  <a:tcPr marR="216000"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販売単価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円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/kg)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  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1,000</a:t>
                      </a:r>
                    </a:p>
                  </a:txBody>
                  <a:tcPr marR="216000"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87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粗収益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円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9,000,000</a:t>
                      </a:r>
                    </a:p>
                  </a:txBody>
                  <a:tcPr marR="216000"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9903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経費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種苗費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肥料費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126,000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農薬費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232,000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動力光熱費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520,000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諸材料費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960,000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減価償却費</a:t>
                      </a: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ja-JP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1,972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599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出荷経費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1,232,000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216000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73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所得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3,878,000</a:t>
                      </a:r>
                    </a:p>
                  </a:txBody>
                  <a:tcPr marR="216000"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128680" y="532636"/>
            <a:ext cx="6557127" cy="8925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年後の所得目標：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380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　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栽培面積：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（高設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栽培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労働力：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3668" y="5313040"/>
            <a:ext cx="4680520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ハウス導入に事業を活用した場合の事例です。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3583"/>
              </p:ext>
            </p:extLst>
          </p:nvPr>
        </p:nvGraphicFramePr>
        <p:xfrm>
          <a:off x="331383" y="6033121"/>
          <a:ext cx="6354426" cy="1282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002"/>
                <a:gridCol w="473202"/>
                <a:gridCol w="473202"/>
                <a:gridCol w="473202"/>
                <a:gridCol w="473202"/>
                <a:gridCol w="473202"/>
                <a:gridCol w="473202"/>
                <a:gridCol w="473202"/>
                <a:gridCol w="473202"/>
                <a:gridCol w="473202"/>
                <a:gridCol w="473202"/>
                <a:gridCol w="473202"/>
                <a:gridCol w="473202"/>
              </a:tblGrid>
              <a:tr h="31253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9699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主な</a:t>
                      </a:r>
                      <a:b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作業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角丸四角形 11"/>
          <p:cNvSpPr/>
          <p:nvPr/>
        </p:nvSpPr>
        <p:spPr>
          <a:xfrm>
            <a:off x="1052736" y="6465168"/>
            <a:ext cx="409575" cy="373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定植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2192238" y="6465168"/>
            <a:ext cx="3252986" cy="373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収穫・調製</a:t>
            </a:r>
            <a:endParaRPr kumimoji="1" lang="ja-JP" altLang="en-US" sz="12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869160" y="6924278"/>
            <a:ext cx="1781175" cy="285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　苗・育　苗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5516835" y="6465168"/>
            <a:ext cx="1152525" cy="3729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後片付・</a:t>
            </a:r>
            <a:r>
              <a:rPr kumimoji="1" lang="ja-JP" altLang="en-US" sz="1050" dirty="0" err="1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</a:t>
            </a:r>
            <a:r>
              <a:rPr kumimoji="1" lang="ja-JP" altLang="en-US" sz="105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場準備</a:t>
            </a:r>
            <a:endParaRPr kumimoji="1" lang="ja-JP" altLang="en-US" sz="105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2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216345" y="6723608"/>
            <a:ext cx="4148759" cy="378156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971" y="671090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就農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12425" y="550358"/>
            <a:ext cx="4152679" cy="378156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216344" y="2451786"/>
            <a:ext cx="4148760" cy="378156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3971" y="533782"/>
            <a:ext cx="375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おためし研修（数日間）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1811" y="2455231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（２年間）　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52979" y="5164832"/>
            <a:ext cx="5168309" cy="378156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2241" y="5142840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③ 就農地の決定、経営計画作成、施設等準備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3687" y="139509"/>
            <a:ext cx="6516712" cy="369332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就農までの流れ（例）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9486" y="953914"/>
            <a:ext cx="5870914" cy="14619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「農業経験がない」、「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いちご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栽培を一度体験してから考えたい」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という方のために、数日間のおためし研修を受け入れます。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受入条件は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のとおりです。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時期：常時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内容：受入時期に応じた栽培管理（葉かぎ、収穫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調製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日数：</a:t>
            </a:r>
            <a:r>
              <a:rPr lang="zh-TW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数日程度（個別応談）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52979" y="7141908"/>
            <a:ext cx="5877420" cy="81560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栽培用施設・機械を取得し、経営を開始します。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部会内で相談役を決めますので、分からないことがあっても安心し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相談することができます。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13779" y="7995691"/>
            <a:ext cx="6108432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上記は例であり、就農希望者と相談しながら対応させていただきます。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464" y="8344566"/>
            <a:ext cx="274145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から就農までの支援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6878" y="8731976"/>
            <a:ext cx="6693866" cy="1031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山口市や徳地チャレンジ農場（山口市徳地農業公社）、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防府とくぢ、山口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県山口農林水産事務所が一体となって、研修から就農まで支援します。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要件を満たせば、研修期間中や経営開始後に、農業次世代人材投資資金（年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間最大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万円）等の交付を受けることができます。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410243" y="1203447"/>
            <a:ext cx="492221" cy="10898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4877" y="5571480"/>
            <a:ext cx="5905522" cy="110799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研修期間中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に、農地中間管理機構や農業委員会と連携し、農地を確　　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保し、就農地を決定します。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就農に向けた経営計画を作成し、認定新規就農者の認定を行います。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栽培用施設・機械の取得に向けて、資金申請等の準備を行います。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410244" y="2998547"/>
            <a:ext cx="492221" cy="363373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52979" y="2869434"/>
            <a:ext cx="5877420" cy="218521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おためし研修の結果、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徳地地区でいち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ご栽培を希望される方に対し、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面接等の審査を経たうえで、徳地チャレンジ農場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で最長２年間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践研修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を行い、いちご経営に必要な知識、技術の習得を目指します。</a:t>
            </a:r>
          </a:p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研修生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には、専用住宅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（家賃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月）を用意しています。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研修期間中は、農業大学校での定期的な基礎研修を受講し、就農に　</a:t>
            </a:r>
          </a:p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必要な知識を身に付けます。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また、先輩農家での場外研修や部会行事（部会員ハウスの定期訪問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など）への参加を通じて、地域との関係づくりを行い、円滑な就農を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目指します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2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74324" y="4773440"/>
            <a:ext cx="6479327" cy="377996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74325" y="632519"/>
            <a:ext cx="6479327" cy="3959162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985" y="140844"/>
            <a:ext cx="6130335" cy="4001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徳地地域でいちご栽培を始めた先輩就農者たち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2865" y="6656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勢口寛行さん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8544" y="49283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金本和行さ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08204" y="821248"/>
            <a:ext cx="4549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経歴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○平成１４年就農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○出身地：兵庫県神戸市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就農のきっかけ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会社員時代はメーカー勤務でしたが、事務系職種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だったため、自分でものづくりに携わりたいという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思いを持っていました。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農業経営は小規模経営であっても、栽培から流通、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販売まですべてに主体的に取組めるところに魅力を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感じチャレンジしました。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7122" y="5214477"/>
            <a:ext cx="4282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経歴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○平成１５年就農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○出身地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：山口県周南市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就農のきっかけ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農作物をつくってみようと思ったのは、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やはり食べることに困りたくない！！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と思ったことからでした。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8985" y="8913440"/>
            <a:ext cx="6474666" cy="8309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＜問い合わせ先＞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山口市</a:t>
            </a:r>
            <a:r>
              <a:rPr lang="ja-JP" altLang="en-US" sz="1600" dirty="0"/>
              <a:t>経済</a:t>
            </a:r>
            <a:r>
              <a:rPr lang="ja-JP" altLang="en-US" sz="1600" dirty="0" smtClean="0"/>
              <a:t>産業部農林政策課　　 </a:t>
            </a:r>
            <a:r>
              <a:rPr lang="ja-JP" altLang="en-US" sz="1600" dirty="0"/>
              <a:t>　</a:t>
            </a:r>
            <a:r>
              <a:rPr lang="en-US" altLang="ja-JP" sz="1600" smtClean="0"/>
              <a:t>TEL:083-934-2891   FAX:083-934-2651</a:t>
            </a:r>
            <a:endParaRPr lang="en-US" altLang="ja-JP" sz="1600" dirty="0" smtClean="0"/>
          </a:p>
          <a:p>
            <a:r>
              <a:rPr lang="ja-JP" altLang="en-US" sz="1600" dirty="0" smtClean="0"/>
              <a:t>山口市徳地総合支所農林課　 </a:t>
            </a:r>
            <a:r>
              <a:rPr lang="ja-JP" altLang="en-US" sz="1600" dirty="0"/>
              <a:t>　　 　</a:t>
            </a:r>
            <a:r>
              <a:rPr lang="en-US" altLang="ja-JP" sz="1600" dirty="0" smtClean="0"/>
              <a:t>TEL:0835-52-1115   FAX:0835-52-1301</a:t>
            </a:r>
            <a:endParaRPr lang="en-US" altLang="ja-JP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52141" y="3206686"/>
            <a:ext cx="6470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希望の方への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メッセージ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強い意志を持って就農を決意しても、研修期間中の生活が不安定であった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り、就農への道筋が見えないと自分も家族も長くは持ちません。その点徳地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は、行政、公社、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が一体となり住居、農地、生産設備の確保にあたって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くれますので、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年後には必ず農家として独立できます。短い期間だから</a:t>
            </a:r>
            <a:r>
              <a:rPr lang="ja-JP" altLang="en-US" sz="1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中身の濃い研修の上就農ができます。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3421" y="7382272"/>
            <a:ext cx="64790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就農希望の方へのメッセージ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とても大切な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日をどう楽しんで過ごすのかを考えることが、地味で地道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な作業をするうえではポイントになると思います。根気強くて、がまん強い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人は農業に向いていると思います。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すべてが自己責任です！覚悟をもって臨んで下さい。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0" y="1116889"/>
            <a:ext cx="1608450" cy="18709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4" y="5344065"/>
            <a:ext cx="1597021" cy="1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487</Words>
  <Application>Microsoft Office PowerPoint</Application>
  <PresentationFormat>A4 210 x 297 mm</PresentationFormat>
  <Paragraphs>192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山口県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山口県</dc:creator>
  <cp:lastModifiedBy>05384</cp:lastModifiedBy>
  <cp:revision>294</cp:revision>
  <cp:lastPrinted>2018-09-19T09:02:11Z</cp:lastPrinted>
  <dcterms:created xsi:type="dcterms:W3CDTF">2018-05-18T00:33:49Z</dcterms:created>
  <dcterms:modified xsi:type="dcterms:W3CDTF">2018-09-19T09:08:01Z</dcterms:modified>
</cp:coreProperties>
</file>